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26" y="19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479" cy="4967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182" y="0"/>
            <a:ext cx="2949479" cy="4967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289A5-1E10-4A98-9627-F8B857D8976A}" type="datetimeFigureOut">
              <a:rPr lang="en-AU" smtClean="0"/>
              <a:t>27/10/2014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12" y="4720423"/>
            <a:ext cx="5446376" cy="447287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45"/>
            <a:ext cx="2949479" cy="4967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182" y="9440845"/>
            <a:ext cx="2949479" cy="4967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6BE3D-8D66-4B4E-906E-DF3F1E8C2B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4191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6BE3D-8D66-4B4E-906E-DF3F1E8C2B72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5755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585-8E5A-4E63-A5DD-9A300C6614FF}" type="datetimeFigureOut">
              <a:rPr lang="en-AU" smtClean="0"/>
              <a:pPr/>
              <a:t>27/10/2014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0F88-9FBC-4F13-985F-5AC176ABEC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812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585-8E5A-4E63-A5DD-9A300C6614FF}" type="datetimeFigureOut">
              <a:rPr lang="en-AU" smtClean="0"/>
              <a:pPr/>
              <a:t>27/10/2014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0F88-9FBC-4F13-985F-5AC176ABEC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953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585-8E5A-4E63-A5DD-9A300C6614FF}" type="datetimeFigureOut">
              <a:rPr lang="en-AU" smtClean="0"/>
              <a:pPr/>
              <a:t>27/10/2014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0F88-9FBC-4F13-985F-5AC176ABEC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56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585-8E5A-4E63-A5DD-9A300C6614FF}" type="datetimeFigureOut">
              <a:rPr lang="en-AU" smtClean="0"/>
              <a:pPr/>
              <a:t>27/10/2014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0F88-9FBC-4F13-985F-5AC176ABEC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539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585-8E5A-4E63-A5DD-9A300C6614FF}" type="datetimeFigureOut">
              <a:rPr lang="en-AU" smtClean="0"/>
              <a:pPr/>
              <a:t>27/10/2014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0F88-9FBC-4F13-985F-5AC176ABEC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118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585-8E5A-4E63-A5DD-9A300C6614FF}" type="datetimeFigureOut">
              <a:rPr lang="en-AU" smtClean="0"/>
              <a:pPr/>
              <a:t>27/10/2014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0F88-9FBC-4F13-985F-5AC176ABEC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696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585-8E5A-4E63-A5DD-9A300C6614FF}" type="datetimeFigureOut">
              <a:rPr lang="en-AU" smtClean="0"/>
              <a:pPr/>
              <a:t>27/10/2014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0F88-9FBC-4F13-985F-5AC176ABEC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070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585-8E5A-4E63-A5DD-9A300C6614FF}" type="datetimeFigureOut">
              <a:rPr lang="en-AU" smtClean="0"/>
              <a:pPr/>
              <a:t>27/10/2014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0F88-9FBC-4F13-985F-5AC176ABEC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272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585-8E5A-4E63-A5DD-9A300C6614FF}" type="datetimeFigureOut">
              <a:rPr lang="en-AU" smtClean="0"/>
              <a:pPr/>
              <a:t>27/10/2014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0F88-9FBC-4F13-985F-5AC176ABEC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919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585-8E5A-4E63-A5DD-9A300C6614FF}" type="datetimeFigureOut">
              <a:rPr lang="en-AU" smtClean="0"/>
              <a:pPr/>
              <a:t>27/10/2014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0F88-9FBC-4F13-985F-5AC176ABEC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091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585-8E5A-4E63-A5DD-9A300C6614FF}" type="datetimeFigureOut">
              <a:rPr lang="en-AU" smtClean="0"/>
              <a:pPr/>
              <a:t>27/10/2014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0F88-9FBC-4F13-985F-5AC176ABEC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60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0585-8E5A-4E63-A5DD-9A300C6614FF}" type="datetimeFigureOut">
              <a:rPr lang="en-AU" smtClean="0"/>
              <a:pPr/>
              <a:t>27/10/2014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50F88-9FBC-4F13-985F-5AC176ABEC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859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lue-paint-spatter-powerpoint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815"/>
          <a:stretch>
            <a:fillRect/>
          </a:stretch>
        </p:blipFill>
        <p:spPr bwMode="auto">
          <a:xfrm rot="5400000">
            <a:off x="1221568" y="-682170"/>
            <a:ext cx="6669089" cy="867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19742" y="188565"/>
            <a:ext cx="8660705" cy="792163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AU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19742" y="5877272"/>
            <a:ext cx="8660705" cy="576139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2">
              <a:lumMod val="5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AU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19742" y="188640"/>
            <a:ext cx="8660706" cy="694433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219741" y="6021288"/>
            <a:ext cx="8660705" cy="675801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31776" y="6192995"/>
            <a:ext cx="8660704" cy="54837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19742" y="95919"/>
            <a:ext cx="8660706" cy="3807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899592" y="6165304"/>
            <a:ext cx="747679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Berlin Sans FB" pitchFamily="34" charset="0"/>
              </a:rPr>
              <a:t>12 North Street, RALEIGH </a:t>
            </a:r>
            <a:r>
              <a:rPr lang="en-US" sz="1400" dirty="0">
                <a:solidFill>
                  <a:schemeClr val="bg1"/>
                </a:solidFill>
                <a:latin typeface="Berlin Sans FB" pitchFamily="34" charset="0"/>
              </a:rPr>
              <a:t>NSW, 2454    T: (02) </a:t>
            </a:r>
            <a:r>
              <a:rPr lang="en-US" sz="1400" dirty="0" smtClean="0">
                <a:solidFill>
                  <a:schemeClr val="bg1"/>
                </a:solidFill>
                <a:latin typeface="Berlin Sans FB" pitchFamily="34" charset="0"/>
              </a:rPr>
              <a:t>66554228</a:t>
            </a:r>
            <a:endParaRPr lang="en-US" sz="1400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187624" y="6330806"/>
            <a:ext cx="7488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Berlin Sans FB" pitchFamily="34" charset="0"/>
              </a:rPr>
              <a:t>For further </a:t>
            </a:r>
            <a:r>
              <a:rPr lang="en-US" sz="1600" dirty="0" smtClean="0">
                <a:solidFill>
                  <a:schemeClr val="bg1"/>
                </a:solidFill>
                <a:latin typeface="Berlin Sans FB" pitchFamily="34" charset="0"/>
              </a:rPr>
              <a:t>details and a program outline </a:t>
            </a:r>
            <a:r>
              <a:rPr lang="en-US" sz="1600" dirty="0">
                <a:solidFill>
                  <a:schemeClr val="bg1"/>
                </a:solidFill>
                <a:latin typeface="Berlin Sans FB" pitchFamily="34" charset="0"/>
              </a:rPr>
              <a:t>visit </a:t>
            </a:r>
            <a:r>
              <a:rPr lang="en-US" sz="1600" dirty="0" smtClean="0">
                <a:solidFill>
                  <a:schemeClr val="bg1"/>
                </a:solidFill>
                <a:latin typeface="Berlin Sans FB" pitchFamily="34" charset="0"/>
              </a:rPr>
              <a:t>www.raleigh-p.schools.nsw.edu.au</a:t>
            </a:r>
            <a:endParaRPr lang="en-US" sz="1600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 rot="21435114">
            <a:off x="339910" y="296950"/>
            <a:ext cx="4537075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  <a:extLst/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Berlin Sans FB" pitchFamily="34" charset="0"/>
              </a:rPr>
              <a:t>         </a:t>
            </a:r>
            <a:r>
              <a:rPr lang="en-US" sz="3200" dirty="0" smtClean="0">
                <a:solidFill>
                  <a:schemeClr val="bg1"/>
                </a:solidFill>
                <a:latin typeface="Berlin Sans FB" pitchFamily="34" charset="0"/>
              </a:rPr>
              <a:t>Raleigh </a:t>
            </a:r>
            <a:r>
              <a:rPr lang="en-US" sz="3200" dirty="0">
                <a:solidFill>
                  <a:schemeClr val="bg1"/>
                </a:solidFill>
                <a:latin typeface="Berlin Sans FB" pitchFamily="34" charset="0"/>
              </a:rPr>
              <a:t>Public School</a:t>
            </a: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5266413" y="296690"/>
            <a:ext cx="3482051" cy="3960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  <a:extLst/>
        </p:spPr>
        <p:txBody>
          <a:bodyPr wrap="none" anchor="ctr"/>
          <a:lstStyle/>
          <a:p>
            <a:endParaRPr lang="en-US" sz="3200">
              <a:solidFill>
                <a:schemeClr val="bg1"/>
              </a:solidFill>
              <a:latin typeface="Janda Manatee Solid" pitchFamily="2" charset="0"/>
            </a:endParaRP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4932114" y="332656"/>
            <a:ext cx="3816350" cy="461665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endParaRPr lang="en-US" sz="2400" dirty="0">
              <a:solidFill>
                <a:schemeClr val="bg1"/>
              </a:solidFill>
              <a:latin typeface="Janda Manatee Solid" pitchFamily="2" charset="0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250552" y="187672"/>
            <a:ext cx="937072" cy="937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1" name="TextBox 30"/>
          <p:cNvSpPr txBox="1"/>
          <p:nvPr/>
        </p:nvSpPr>
        <p:spPr>
          <a:xfrm>
            <a:off x="5243986" y="332655"/>
            <a:ext cx="3528392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AU" sz="1000" i="1" dirty="0" smtClean="0">
                <a:solidFill>
                  <a:schemeClr val="accent2">
                    <a:lumMod val="50000"/>
                  </a:schemeClr>
                </a:solidFill>
                <a:latin typeface="Berlin Sans FB" pitchFamily="34" charset="0"/>
              </a:rPr>
              <a:t>Please call the office or visit our website for more information</a:t>
            </a:r>
            <a:r>
              <a:rPr lang="en-AU" sz="1000" i="1" dirty="0" smtClean="0">
                <a:solidFill>
                  <a:schemeClr val="bg1"/>
                </a:solidFill>
                <a:latin typeface="Berlin Sans FB" pitchFamily="34" charset="0"/>
              </a:rPr>
              <a:t>. </a:t>
            </a:r>
            <a:endParaRPr lang="en-US" sz="1000" b="1" i="1" dirty="0" smtClean="0">
              <a:solidFill>
                <a:schemeClr val="bg1"/>
              </a:solidFill>
              <a:latin typeface="Berlin Sans FB" pitchFamily="34" charset="0"/>
            </a:endParaRPr>
          </a:p>
          <a:p>
            <a:endParaRPr lang="en-AU" sz="14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6063" y="1674831"/>
            <a:ext cx="2210240" cy="16576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2971" y="4979597"/>
            <a:ext cx="2104212" cy="1185707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82" y="4141180"/>
            <a:ext cx="2047317" cy="1535487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356470" y="2132857"/>
            <a:ext cx="4797214" cy="3246771"/>
            <a:chOff x="3940992" y="2577969"/>
            <a:chExt cx="4896544" cy="3602334"/>
          </a:xfrm>
        </p:grpSpPr>
        <p:sp>
          <p:nvSpPr>
            <p:cNvPr id="34" name="Rectangle 17"/>
            <p:cNvSpPr>
              <a:spLocks noChangeArrowheads="1"/>
            </p:cNvSpPr>
            <p:nvPr/>
          </p:nvSpPr>
          <p:spPr bwMode="auto">
            <a:xfrm>
              <a:off x="3940992" y="2577969"/>
              <a:ext cx="4896544" cy="3096344"/>
            </a:xfrm>
            <a:prstGeom prst="rect">
              <a:avLst/>
            </a:prstGeom>
            <a:ln/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9" name="Text Box 18"/>
            <p:cNvSpPr txBox="1">
              <a:spLocks noChangeArrowheads="1"/>
            </p:cNvSpPr>
            <p:nvPr/>
          </p:nvSpPr>
          <p:spPr bwMode="auto">
            <a:xfrm>
              <a:off x="3967810" y="2594742"/>
              <a:ext cx="4752528" cy="35855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AU" sz="3200" b="1" dirty="0" smtClean="0">
                  <a:latin typeface="Comic Sans MS" panose="030F0702030302020204" pitchFamily="66" charset="0"/>
                </a:rPr>
                <a:t>Kindergarten </a:t>
              </a:r>
              <a:r>
                <a:rPr lang="en-AU" sz="3200" b="1" dirty="0" smtClean="0">
                  <a:latin typeface="Comic Sans MS" panose="030F0702030302020204" pitchFamily="66" charset="0"/>
                </a:rPr>
                <a:t>Transition </a:t>
              </a:r>
              <a:r>
                <a:rPr lang="en-AU" sz="3200" b="1" dirty="0" smtClean="0">
                  <a:latin typeface="Comic Sans MS" panose="030F0702030302020204" pitchFamily="66" charset="0"/>
                </a:rPr>
                <a:t>Days          </a:t>
              </a:r>
              <a:endParaRPr lang="en-AU" sz="3200" b="1" dirty="0" smtClean="0">
                <a:latin typeface="Comic Sans MS" panose="030F0702030302020204" pitchFamily="66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AU" sz="1400" dirty="0" smtClean="0">
                  <a:latin typeface="Comic Sans MS" panose="030F0702030302020204" pitchFamily="66" charset="0"/>
                </a:rPr>
                <a:t>will </a:t>
              </a:r>
              <a:r>
                <a:rPr lang="en-AU" sz="1400" dirty="0" smtClean="0">
                  <a:latin typeface="Comic Sans MS" panose="030F0702030302020204" pitchFamily="66" charset="0"/>
                </a:rPr>
                <a:t>be held for students starting kindergarten next year at </a:t>
              </a:r>
              <a:r>
                <a:rPr lang="en-AU" sz="1400" dirty="0" smtClean="0">
                  <a:latin typeface="Comic Sans MS" panose="030F0702030302020204" pitchFamily="66" charset="0"/>
                </a:rPr>
                <a:t>Raleigh </a:t>
              </a:r>
              <a:r>
                <a:rPr lang="en-AU" sz="1400" dirty="0" smtClean="0">
                  <a:latin typeface="Comic Sans MS" panose="030F0702030302020204" pitchFamily="66" charset="0"/>
                </a:rPr>
                <a:t>Public School on :</a:t>
              </a:r>
            </a:p>
            <a:p>
              <a:pPr>
                <a:spcBef>
                  <a:spcPct val="50000"/>
                </a:spcBef>
                <a:buFontTx/>
                <a:buChar char="-"/>
              </a:pPr>
              <a:r>
                <a:rPr lang="en-AU" sz="1400" dirty="0" smtClean="0">
                  <a:latin typeface="Comic Sans MS" panose="030F0702030302020204" pitchFamily="66" charset="0"/>
                </a:rPr>
                <a:t> </a:t>
              </a:r>
              <a:r>
                <a:rPr lang="en-AU" sz="1400" dirty="0" smtClean="0">
                  <a:latin typeface="Comic Sans MS" panose="030F0702030302020204" pitchFamily="66" charset="0"/>
                </a:rPr>
                <a:t>Tuesday 4</a:t>
              </a:r>
              <a:r>
                <a:rPr lang="en-AU" sz="1400" baseline="30000" dirty="0" smtClean="0">
                  <a:latin typeface="Comic Sans MS" panose="030F0702030302020204" pitchFamily="66" charset="0"/>
                </a:rPr>
                <a:t>th</a:t>
              </a:r>
              <a:r>
                <a:rPr lang="en-AU" sz="1400" dirty="0" smtClean="0">
                  <a:latin typeface="Comic Sans MS" panose="030F0702030302020204" pitchFamily="66" charset="0"/>
                </a:rPr>
                <a:t> November</a:t>
              </a:r>
              <a:r>
                <a:rPr lang="en-AU" sz="1400" dirty="0" smtClean="0">
                  <a:latin typeface="Comic Sans MS" panose="030F0702030302020204" pitchFamily="66" charset="0"/>
                </a:rPr>
                <a:t>: </a:t>
              </a:r>
              <a:r>
                <a:rPr lang="en-AU" sz="1400" dirty="0" smtClean="0">
                  <a:latin typeface="Comic Sans MS" panose="030F0702030302020204" pitchFamily="66" charset="0"/>
                </a:rPr>
                <a:t>10:20am-11:20pm (Literacy) </a:t>
              </a:r>
              <a:endParaRPr lang="en-AU" sz="1400" dirty="0" smtClean="0">
                <a:latin typeface="Comic Sans MS" panose="030F0702030302020204" pitchFamily="66" charset="0"/>
              </a:endParaRPr>
            </a:p>
            <a:p>
              <a:pPr>
                <a:spcBef>
                  <a:spcPct val="50000"/>
                </a:spcBef>
              </a:pPr>
              <a:r>
                <a:rPr lang="en-AU" sz="1400" dirty="0" smtClean="0">
                  <a:latin typeface="Comic Sans MS" panose="030F0702030302020204" pitchFamily="66" charset="0"/>
                </a:rPr>
                <a:t>- </a:t>
              </a:r>
              <a:r>
                <a:rPr lang="en-AU" sz="1400" dirty="0" smtClean="0">
                  <a:latin typeface="Comic Sans MS" panose="030F0702030302020204" pitchFamily="66" charset="0"/>
                </a:rPr>
                <a:t>Thursday 27</a:t>
              </a:r>
              <a:r>
                <a:rPr lang="en-AU" sz="1400" baseline="30000" dirty="0" smtClean="0">
                  <a:latin typeface="Comic Sans MS" panose="030F0702030302020204" pitchFamily="66" charset="0"/>
                </a:rPr>
                <a:t>th</a:t>
              </a:r>
              <a:r>
                <a:rPr lang="en-AU" sz="1400" dirty="0" smtClean="0">
                  <a:latin typeface="Comic Sans MS" panose="030F0702030302020204" pitchFamily="66" charset="0"/>
                </a:rPr>
                <a:t> November:  1:30-2:45pm (Music) </a:t>
              </a:r>
              <a:endParaRPr lang="en-AU" sz="1400" dirty="0" smtClean="0">
                <a:latin typeface="Comic Sans MS" panose="030F0702030302020204" pitchFamily="66" charset="0"/>
              </a:endParaRPr>
            </a:p>
            <a:p>
              <a:pPr>
                <a:spcBef>
                  <a:spcPct val="50000"/>
                </a:spcBef>
                <a:buFontTx/>
                <a:buChar char="-"/>
              </a:pPr>
              <a:r>
                <a:rPr lang="en-AU" sz="1400" dirty="0" smtClean="0">
                  <a:latin typeface="Comic Sans MS" panose="030F0702030302020204" pitchFamily="66" charset="0"/>
                </a:rPr>
                <a:t> </a:t>
              </a:r>
              <a:r>
                <a:rPr lang="en-AU" sz="1400" dirty="0" smtClean="0">
                  <a:latin typeface="Comic Sans MS" panose="030F0702030302020204" pitchFamily="66" charset="0"/>
                </a:rPr>
                <a:t>Wednesday 3</a:t>
              </a:r>
              <a:r>
                <a:rPr lang="en-AU" sz="1400" baseline="30000" dirty="0" smtClean="0">
                  <a:latin typeface="Comic Sans MS" panose="030F0702030302020204" pitchFamily="66" charset="0"/>
                </a:rPr>
                <a:t>rd</a:t>
              </a:r>
              <a:r>
                <a:rPr lang="en-AU" sz="1400" dirty="0" smtClean="0">
                  <a:latin typeface="Comic Sans MS" panose="030F0702030302020204" pitchFamily="66" charset="0"/>
                </a:rPr>
                <a:t> </a:t>
              </a:r>
              <a:r>
                <a:rPr lang="en-AU" sz="1400" dirty="0" smtClean="0">
                  <a:latin typeface="Comic Sans MS" panose="030F0702030302020204" pitchFamily="66" charset="0"/>
                </a:rPr>
                <a:t>December</a:t>
              </a:r>
              <a:r>
                <a:rPr lang="en-AU" sz="1400" dirty="0" smtClean="0">
                  <a:latin typeface="Comic Sans MS" panose="030F0702030302020204" pitchFamily="66" charset="0"/>
                </a:rPr>
                <a:t>: </a:t>
              </a:r>
              <a:r>
                <a:rPr lang="en-AU" sz="1400" dirty="0" smtClean="0">
                  <a:latin typeface="Comic Sans MS" panose="030F0702030302020204" pitchFamily="66" charset="0"/>
                </a:rPr>
                <a:t>12:00pm-1:00pm (Art) </a:t>
              </a:r>
              <a:endParaRPr lang="en-AU" sz="1400" dirty="0" smtClean="0">
                <a:latin typeface="Comic Sans MS" panose="030F0702030302020204" pitchFamily="66" charset="0"/>
              </a:endParaRPr>
            </a:p>
            <a:p>
              <a:pPr>
                <a:spcBef>
                  <a:spcPct val="50000"/>
                </a:spcBef>
                <a:buFontTx/>
                <a:buChar char="-"/>
              </a:pPr>
              <a:endParaRPr lang="en-AU" sz="1400" dirty="0" smtClean="0">
                <a:solidFill>
                  <a:schemeClr val="bg1"/>
                </a:solidFill>
                <a:latin typeface="Berlin Sans FB" pitchFamily="34" charset="0"/>
              </a:endParaRPr>
            </a:p>
            <a:p>
              <a:pPr>
                <a:spcBef>
                  <a:spcPct val="50000"/>
                </a:spcBef>
              </a:pPr>
              <a:endParaRPr lang="en-AU" sz="1400" dirty="0">
                <a:solidFill>
                  <a:schemeClr val="bg1"/>
                </a:solidFill>
                <a:latin typeface="Berlin Sans FB" pitchFamily="34" charset="0"/>
              </a:endParaRPr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70807" y="1595276"/>
            <a:ext cx="1505609" cy="2007479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5"/>
          <p:cNvSpPr>
            <a:spLocks noChangeArrowheads="1"/>
          </p:cNvSpPr>
          <p:nvPr/>
        </p:nvSpPr>
        <p:spPr bwMode="auto">
          <a:xfrm rot="166577">
            <a:off x="2745784" y="1071405"/>
            <a:ext cx="4516529" cy="104774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  <a:extLst/>
        </p:spPr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Berlin Sans FB" pitchFamily="34" charset="0"/>
              </a:rPr>
              <a:t>Raleigh Believes in Me!</a:t>
            </a:r>
            <a:endParaRPr lang="en-US" sz="2000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2865" y="4376804"/>
            <a:ext cx="1904614" cy="142846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image1.pn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41041" y="286295"/>
            <a:ext cx="770860" cy="72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12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90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Arnold, Elizabeth</dc:creator>
  <cp:lastModifiedBy>Meenahan, Katrina</cp:lastModifiedBy>
  <cp:revision>41</cp:revision>
  <cp:lastPrinted>2014-10-27T05:39:54Z</cp:lastPrinted>
  <dcterms:created xsi:type="dcterms:W3CDTF">2012-08-30T00:49:34Z</dcterms:created>
  <dcterms:modified xsi:type="dcterms:W3CDTF">2014-10-27T05:40:34Z</dcterms:modified>
</cp:coreProperties>
</file>